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73" r:id="rId2"/>
    <p:sldId id="274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18"/>
      <p:bold r:id="rId19"/>
      <p:italic r:id="rId20"/>
      <p:boldItalic r:id="rId21"/>
    </p:embeddedFont>
    <p:embeddedFont>
      <p:font typeface="Inter" panose="02000503000000020004" pitchFamily="2" charset="0"/>
      <p:regular r:id="rId22"/>
      <p:bold r:id="rId23"/>
    </p:embeddedFont>
    <p:embeddedFont>
      <p:font typeface="Inter Light" panose="02000503000000020004" pitchFamily="2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7" roundtripDataSignature="AMtx7mi9ql2eB3f0JGRH1gRlYwz0Q54d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5"/>
  </p:normalViewPr>
  <p:slideViewPr>
    <p:cSldViewPr snapToGrid="0" snapToObjects="1">
      <p:cViewPr varScale="1">
        <p:scale>
          <a:sx n="148" d="100"/>
          <a:sy n="148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47" Type="http://customschemas.google.com/relationships/presentationmetadata" Target="meta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4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25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25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25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25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25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25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25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25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25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515d35e3a4_0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434" name="Google Shape;434;g1515d35e3a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1515d35e3a4_0_1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574" name="Google Shape;574;g1515d35e3a4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1515d35e3a4_0_10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585" name="Google Shape;585;g1515d35e3a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515d35e3a4_0_1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594" name="Google Shape;594;g1515d35e3a4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515d35e3a4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1515d35e3a4_0_13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1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12" name="Google Shape;612;p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21" name="Google Shape;621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521fe31c41_2_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459" name="Google Shape;459;g1521fe31c41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521fe31c41_2_7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493" name="Google Shape;493;g1521fe31c41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515d35e3a4_0_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502" name="Google Shape;502;g1515d35e3a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1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524" name="Google Shape;524;p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515d35e3a4_0_15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534" name="Google Shape;534;g1515d35e3a4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515d35e3a4_0_1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544" name="Google Shape;544;g1515d35e3a4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1515d35e3a4_0_17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554" name="Google Shape;554;g1515d35e3a4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515d35e3a4_0_19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Explain point of knowing aerosol optical depth accuracy</a:t>
            </a:r>
            <a:endParaRPr/>
          </a:p>
        </p:txBody>
      </p:sp>
      <p:sp>
        <p:nvSpPr>
          <p:cNvPr id="564" name="Google Shape;564;g1515d35e3a4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ooter Only White">
  <p:cSld name="Footer Only Whit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2"/>
          <p:cNvSpPr txBox="1"/>
          <p:nvPr/>
        </p:nvSpPr>
        <p:spPr>
          <a:xfrm>
            <a:off x="1732853" y="4859351"/>
            <a:ext cx="5669280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lang="en-US" sz="5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required markings, please visit https://mh.jpl.nasa.gov</a:t>
            </a:r>
            <a:endParaRPr sz="5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" name="Google Shape;13;p102" descr="Group"/>
          <p:cNvPicPr preferRelativeResize="0"/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8656896" y="4895410"/>
            <a:ext cx="300041" cy="8946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02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02"/>
          <p:cNvSpPr txBox="1"/>
          <p:nvPr/>
        </p:nvSpPr>
        <p:spPr>
          <a:xfrm>
            <a:off x="1732853" y="4859351"/>
            <a:ext cx="5669280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</a:pPr>
            <a:r>
              <a:rPr lang="en-US" sz="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required markings, please visit https://mh.jpl.nasa.gov</a:t>
            </a:r>
            <a:endParaRPr sz="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02"/>
          <p:cNvSpPr txBox="1"/>
          <p:nvPr/>
        </p:nvSpPr>
        <p:spPr>
          <a:xfrm>
            <a:off x="1732853" y="4859351"/>
            <a:ext cx="5669280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</a:pPr>
            <a:r>
              <a:rPr lang="en-US" sz="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required markings, please visit https://mh.jpl.nasa.gov</a:t>
            </a:r>
            <a:endParaRPr sz="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sic Header - Footer #/jpl">
  <p:cSld name="Basic Header - Footer #/jpl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7"/>
          <p:cNvSpPr txBox="1">
            <a:spLocks noGrp="1"/>
          </p:cNvSpPr>
          <p:nvPr>
            <p:ph type="body" idx="1"/>
          </p:nvPr>
        </p:nvSpPr>
        <p:spPr>
          <a:xfrm>
            <a:off x="411250" y="271780"/>
            <a:ext cx="8312722" cy="3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800"/>
              <a:buFont typeface="Arial"/>
              <a:buNone/>
              <a:defRPr sz="800" b="0" i="1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5" name="Google Shape;75;p107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6" name="Google Shape;76;p107"/>
          <p:cNvSpPr txBox="1">
            <a:spLocks noGrp="1"/>
          </p:cNvSpPr>
          <p:nvPr>
            <p:ph type="body" idx="3"/>
          </p:nvPr>
        </p:nvSpPr>
        <p:spPr>
          <a:xfrm>
            <a:off x="411250" y="1053061"/>
            <a:ext cx="82796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77" name="Google Shape;77;p107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" name="Google Shape;78;p107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9" name="Google Shape;79;p107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" name="Google Shape;80;p107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1" name="Google Shape;81;p107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07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3" name="Google Shape;83;p107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/Text Driven Title Dark">
  <p:cSld name="Image/Text Driven Title Dar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8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22" cy="250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88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86" name="Google Shape;86;p108"/>
          <p:cNvSpPr txBox="1">
            <a:spLocks noGrp="1"/>
          </p:cNvSpPr>
          <p:nvPr>
            <p:ph type="sldNum" idx="12"/>
          </p:nvPr>
        </p:nvSpPr>
        <p:spPr>
          <a:xfrm>
            <a:off x="181165" y="4815217"/>
            <a:ext cx="88166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7" name="Google Shape;87;p108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8" name="Google Shape;88;p108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89" name="Google Shape;89;p108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0" name="Google Shape;90;p108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Image/Text Driven Title Dark">
  <p:cSld name="1_Image/Text Driven Title Dar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9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22" cy="250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88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93" name="Google Shape;93;p109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109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95" name="Google Shape;95;p109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6" name="Google Shape;96;p109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09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8" name="Google Shape;98;p109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109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0" name="Google Shape;100;p109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Red-Bar Data Header">
  <p:cSld name="1_Red-Bar Data Header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11"/>
          <p:cNvSpPr/>
          <p:nvPr/>
        </p:nvSpPr>
        <p:spPr>
          <a:xfrm>
            <a:off x="-2900" y="-24266"/>
            <a:ext cx="9149800" cy="1798932"/>
          </a:xfrm>
          <a:prstGeom prst="rect">
            <a:avLst/>
          </a:prstGeom>
          <a:gradFill>
            <a:gsLst>
              <a:gs pos="0">
                <a:srgbClr val="E31937"/>
              </a:gs>
              <a:gs pos="52000">
                <a:srgbClr val="92101F"/>
              </a:gs>
              <a:gs pos="100000">
                <a:srgbClr val="410706"/>
              </a:gs>
            </a:gsLst>
            <a:lin ang="2700000" scaled="0"/>
          </a:gra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324B"/>
              </a:buClr>
              <a:buSzPts val="1238"/>
              <a:buFont typeface="Inter Light"/>
              <a:buNone/>
            </a:pPr>
            <a:endParaRPr sz="1238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11"/>
          <p:cNvSpPr txBox="1">
            <a:spLocks noGrp="1"/>
          </p:cNvSpPr>
          <p:nvPr>
            <p:ph type="body" idx="1"/>
          </p:nvPr>
        </p:nvSpPr>
        <p:spPr>
          <a:xfrm>
            <a:off x="428133" y="670526"/>
            <a:ext cx="8287735" cy="96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850" rIns="0" bIns="118850" anchor="t" anchorCtr="0">
            <a:sp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04" name="Google Shape;104;p111"/>
          <p:cNvSpPr txBox="1">
            <a:spLocks noGrp="1"/>
          </p:cNvSpPr>
          <p:nvPr>
            <p:ph type="sldNum" idx="12"/>
          </p:nvPr>
        </p:nvSpPr>
        <p:spPr>
          <a:xfrm>
            <a:off x="194873" y="4815217"/>
            <a:ext cx="88166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05" name="Google Shape;105;p111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6" name="Google Shape;106;p111"/>
          <p:cNvSpPr txBox="1">
            <a:spLocks noGrp="1"/>
          </p:cNvSpPr>
          <p:nvPr>
            <p:ph type="title"/>
          </p:nvPr>
        </p:nvSpPr>
        <p:spPr>
          <a:xfrm>
            <a:off x="428132" y="184964"/>
            <a:ext cx="8287735" cy="386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R="0" lvl="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R="0" lvl="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R="0" lvl="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R="0" lvl="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R="0" lvl="6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R="0" lvl="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R="0" lvl="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endParaRPr/>
          </a:p>
        </p:txBody>
      </p:sp>
      <p:sp>
        <p:nvSpPr>
          <p:cNvPr id="107" name="Google Shape;107;p111"/>
          <p:cNvSpPr/>
          <p:nvPr/>
        </p:nvSpPr>
        <p:spPr>
          <a:xfrm>
            <a:off x="-2900" y="-24266"/>
            <a:ext cx="9149800" cy="1798932"/>
          </a:xfrm>
          <a:prstGeom prst="rect">
            <a:avLst/>
          </a:prstGeom>
          <a:gradFill>
            <a:gsLst>
              <a:gs pos="0">
                <a:srgbClr val="E31937"/>
              </a:gs>
              <a:gs pos="52000">
                <a:srgbClr val="92101F"/>
              </a:gs>
              <a:gs pos="100000">
                <a:srgbClr val="410706"/>
              </a:gs>
            </a:gsLst>
            <a:lin ang="2700000" scaled="0"/>
          </a:gra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324B"/>
              </a:buClr>
              <a:buSzPts val="1238"/>
              <a:buFont typeface="Inter Light"/>
              <a:buNone/>
            </a:pPr>
            <a:endParaRPr sz="1238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111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-Bar Data Header">
  <p:cSld name="Red-Bar Data Header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2"/>
          <p:cNvSpPr/>
          <p:nvPr/>
        </p:nvSpPr>
        <p:spPr>
          <a:xfrm>
            <a:off x="-2900" y="-24266"/>
            <a:ext cx="9149800" cy="1798932"/>
          </a:xfrm>
          <a:prstGeom prst="rect">
            <a:avLst/>
          </a:prstGeom>
          <a:gradFill>
            <a:gsLst>
              <a:gs pos="0">
                <a:srgbClr val="E31937"/>
              </a:gs>
              <a:gs pos="52000">
                <a:srgbClr val="92101F"/>
              </a:gs>
              <a:gs pos="100000">
                <a:srgbClr val="410706"/>
              </a:gs>
            </a:gsLst>
            <a:lin ang="2700000" scaled="0"/>
          </a:gra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324B"/>
              </a:buClr>
              <a:buSzPts val="1238"/>
              <a:buFont typeface="Inter Light"/>
              <a:buNone/>
            </a:pPr>
            <a:endParaRPr sz="1238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12"/>
          <p:cNvSpPr txBox="1">
            <a:spLocks noGrp="1"/>
          </p:cNvSpPr>
          <p:nvPr>
            <p:ph type="body" idx="1"/>
          </p:nvPr>
        </p:nvSpPr>
        <p:spPr>
          <a:xfrm>
            <a:off x="428133" y="670526"/>
            <a:ext cx="8287735" cy="96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850" rIns="0" bIns="118850" anchor="t" anchorCtr="0">
            <a:sp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2" name="Google Shape;112;p112"/>
          <p:cNvSpPr txBox="1">
            <a:spLocks noGrp="1"/>
          </p:cNvSpPr>
          <p:nvPr>
            <p:ph type="body" idx="2"/>
          </p:nvPr>
        </p:nvSpPr>
        <p:spPr>
          <a:xfrm>
            <a:off x="428133" y="184964"/>
            <a:ext cx="2282145" cy="378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850" rIns="0" bIns="11885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13" name="Google Shape;113;p112"/>
          <p:cNvSpPr txBox="1">
            <a:spLocks noGrp="1"/>
          </p:cNvSpPr>
          <p:nvPr>
            <p:ph type="sldNum" idx="12"/>
          </p:nvPr>
        </p:nvSpPr>
        <p:spPr>
          <a:xfrm>
            <a:off x="194873" y="4815217"/>
            <a:ext cx="88166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4" name="Google Shape;114;p112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ransition Slide - H1">
  <p:cSld name="1_Transition Slide - H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3"/>
          <p:cNvSpPr txBox="1">
            <a:spLocks noGrp="1"/>
          </p:cNvSpPr>
          <p:nvPr>
            <p:ph type="body" idx="1"/>
          </p:nvPr>
        </p:nvSpPr>
        <p:spPr>
          <a:xfrm>
            <a:off x="411250" y="620791"/>
            <a:ext cx="8198187" cy="801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0" bIns="118850" anchor="t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17" name="Google Shape;117;p113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" name="Google Shape;118;p113"/>
          <p:cNvSpPr txBox="1">
            <a:spLocks noGrp="1"/>
          </p:cNvSpPr>
          <p:nvPr>
            <p:ph type="sldNum" idx="12"/>
          </p:nvPr>
        </p:nvSpPr>
        <p:spPr>
          <a:xfrm>
            <a:off x="181807" y="4822712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9" name="Google Shape;119;p113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ransition Slide -  H2">
  <p:cSld name="1_Transition Slide -  H2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4"/>
          <p:cNvSpPr txBox="1">
            <a:spLocks noGrp="1"/>
          </p:cNvSpPr>
          <p:nvPr>
            <p:ph type="body" idx="1"/>
          </p:nvPr>
        </p:nvSpPr>
        <p:spPr>
          <a:xfrm>
            <a:off x="411250" y="620791"/>
            <a:ext cx="8198187" cy="71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0" bIns="118850" anchor="t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22" name="Google Shape;122;p114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3" name="Google Shape;123;p114"/>
          <p:cNvSpPr txBox="1">
            <a:spLocks noGrp="1"/>
          </p:cNvSpPr>
          <p:nvPr>
            <p:ph type="sldNum" idx="12"/>
          </p:nvPr>
        </p:nvSpPr>
        <p:spPr>
          <a:xfrm>
            <a:off x="181807" y="4822712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24" name="Google Shape;124;p114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asic Header">
  <p:cSld name="1_Basic Header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15"/>
          <p:cNvSpPr txBox="1">
            <a:spLocks noGrp="1"/>
          </p:cNvSpPr>
          <p:nvPr>
            <p:ph type="body" idx="1"/>
          </p:nvPr>
        </p:nvSpPr>
        <p:spPr>
          <a:xfrm>
            <a:off x="411250" y="271780"/>
            <a:ext cx="8312722" cy="3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800"/>
              <a:buFont typeface="Arial"/>
              <a:buNone/>
              <a:defRPr sz="800" b="0" i="1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7" name="Google Shape;127;p115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28" name="Google Shape;128;p115"/>
          <p:cNvSpPr txBox="1">
            <a:spLocks noGrp="1"/>
          </p:cNvSpPr>
          <p:nvPr>
            <p:ph type="body" idx="3"/>
          </p:nvPr>
        </p:nvSpPr>
        <p:spPr>
          <a:xfrm>
            <a:off x="411250" y="1053061"/>
            <a:ext cx="82796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29" name="Google Shape;129;p115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0" name="Google Shape;130;p115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1" name="Google Shape;131;p115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Basic Header - Footer #/jpl">
  <p:cSld name="1_Basic Header - Footer #/jpl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16"/>
          <p:cNvSpPr txBox="1">
            <a:spLocks noGrp="1"/>
          </p:cNvSpPr>
          <p:nvPr>
            <p:ph type="body" idx="1"/>
          </p:nvPr>
        </p:nvSpPr>
        <p:spPr>
          <a:xfrm>
            <a:off x="411250" y="271780"/>
            <a:ext cx="8312722" cy="3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800"/>
              <a:buFont typeface="Arial"/>
              <a:buNone/>
              <a:defRPr sz="800" b="0" i="1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4" name="Google Shape;134;p116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35" name="Google Shape;135;p116"/>
          <p:cNvSpPr txBox="1">
            <a:spLocks noGrp="1"/>
          </p:cNvSpPr>
          <p:nvPr>
            <p:ph type="body" idx="3"/>
          </p:nvPr>
        </p:nvSpPr>
        <p:spPr>
          <a:xfrm>
            <a:off x="411250" y="1053061"/>
            <a:ext cx="82796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36" name="Google Shape;136;p116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7" name="Google Shape;137;p116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8" name="Google Shape;138;p11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116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0" name="Google Shape;140;p11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Basic Header cap/Title/Sub - white">
  <p:cSld name="1_Basic Header cap/Title/Sub - white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7"/>
          <p:cNvSpPr txBox="1">
            <a:spLocks noGrp="1"/>
          </p:cNvSpPr>
          <p:nvPr>
            <p:ph type="body" idx="1"/>
          </p:nvPr>
        </p:nvSpPr>
        <p:spPr>
          <a:xfrm>
            <a:off x="411250" y="271780"/>
            <a:ext cx="8312722" cy="3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sz="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43" name="Google Shape;143;p117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44" name="Google Shape;144;p117"/>
          <p:cNvSpPr txBox="1">
            <a:spLocks noGrp="1"/>
          </p:cNvSpPr>
          <p:nvPr>
            <p:ph type="body" idx="3"/>
          </p:nvPr>
        </p:nvSpPr>
        <p:spPr>
          <a:xfrm>
            <a:off x="411250" y="1053061"/>
            <a:ext cx="82796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45" name="Google Shape;145;p117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6" name="Google Shape;146;p117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7" name="Google Shape;147;p117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Google Shape;148;p117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9" name="Google Shape;149;p117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Bar - Image/Text Driven Title">
  <p:cSld name="Red Bar - Image/Text Driven 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0"/>
          <p:cNvSpPr/>
          <p:nvPr/>
        </p:nvSpPr>
        <p:spPr>
          <a:xfrm>
            <a:off x="-2900" y="-24266"/>
            <a:ext cx="9149800" cy="1798932"/>
          </a:xfrm>
          <a:prstGeom prst="rect">
            <a:avLst/>
          </a:prstGeom>
          <a:gradFill>
            <a:gsLst>
              <a:gs pos="0">
                <a:srgbClr val="E31937"/>
              </a:gs>
              <a:gs pos="52999">
                <a:srgbClr val="92101F"/>
              </a:gs>
              <a:gs pos="100000">
                <a:srgbClr val="410706"/>
              </a:gs>
            </a:gsLst>
            <a:lin ang="2700000" scaled="0"/>
          </a:gra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324B"/>
              </a:buClr>
              <a:buSzPts val="1238"/>
              <a:buFont typeface="Inter Light"/>
              <a:buNone/>
            </a:pPr>
            <a:endParaRPr sz="1238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10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22" cy="250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0" name="Google Shape;20;p110"/>
          <p:cNvSpPr txBox="1">
            <a:spLocks noGrp="1"/>
          </p:cNvSpPr>
          <p:nvPr>
            <p:ph type="body" idx="2"/>
          </p:nvPr>
        </p:nvSpPr>
        <p:spPr>
          <a:xfrm>
            <a:off x="415639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18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1" name="Google Shape;21;p110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166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2" name="Google Shape;22;p110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110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110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Image/Text Driven Title Dark">
  <p:cSld name="2_Image/Text Driven Title Dar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8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22" cy="250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88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52" name="Google Shape;152;p118"/>
          <p:cNvSpPr txBox="1">
            <a:spLocks noGrp="1"/>
          </p:cNvSpPr>
          <p:nvPr>
            <p:ph type="sldNum" idx="12"/>
          </p:nvPr>
        </p:nvSpPr>
        <p:spPr>
          <a:xfrm>
            <a:off x="181165" y="4815217"/>
            <a:ext cx="88166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53" name="Google Shape;153;p118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4" name="Google Shape;154;p118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55" name="Google Shape;155;p118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3_Image/Text Driven Title Dark">
  <p:cSld name="3_Image/Text Driven Title Dark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9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22" cy="250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88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58" name="Google Shape;158;p119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9" name="Google Shape;159;p119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60" name="Google Shape;160;p119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1" name="Google Shape;161;p119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119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63" name="Google Shape;163;p119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Footer only">
  <p:cSld name="1_Footer only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0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">
  <p:cSld name="1_Blank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Red-Bar Data Header">
  <p:cSld name="2_Red-Bar Data Header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22"/>
          <p:cNvSpPr/>
          <p:nvPr/>
        </p:nvSpPr>
        <p:spPr>
          <a:xfrm>
            <a:off x="-2900" y="-24266"/>
            <a:ext cx="9149800" cy="1798932"/>
          </a:xfrm>
          <a:prstGeom prst="rect">
            <a:avLst/>
          </a:prstGeom>
          <a:gradFill>
            <a:gsLst>
              <a:gs pos="0">
                <a:srgbClr val="E31937"/>
              </a:gs>
              <a:gs pos="52000">
                <a:srgbClr val="92101F"/>
              </a:gs>
              <a:gs pos="100000">
                <a:srgbClr val="410706"/>
              </a:gs>
            </a:gsLst>
            <a:lin ang="2700000" scaled="0"/>
          </a:gradFill>
          <a:ln>
            <a:noFill/>
          </a:ln>
        </p:spPr>
        <p:txBody>
          <a:bodyPr spcFirstLastPara="1" wrap="square" lIns="26775" tIns="26775" rIns="26775" bIns="267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324B"/>
              </a:buClr>
              <a:buSzPts val="1238"/>
              <a:buFont typeface="Inter Light"/>
              <a:buNone/>
            </a:pPr>
            <a:endParaRPr sz="1238" b="0" i="0" u="none" strike="noStrike" cap="none">
              <a:solidFill>
                <a:srgbClr val="D5D5D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22"/>
          <p:cNvSpPr txBox="1">
            <a:spLocks noGrp="1"/>
          </p:cNvSpPr>
          <p:nvPr>
            <p:ph type="body" idx="1"/>
          </p:nvPr>
        </p:nvSpPr>
        <p:spPr>
          <a:xfrm>
            <a:off x="428133" y="670526"/>
            <a:ext cx="8287735" cy="96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18850" rIns="0" bIns="118850" anchor="t" anchorCtr="0">
            <a:sp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70" name="Google Shape;170;p122"/>
          <p:cNvSpPr txBox="1">
            <a:spLocks noGrp="1"/>
          </p:cNvSpPr>
          <p:nvPr>
            <p:ph type="sldNum" idx="12"/>
          </p:nvPr>
        </p:nvSpPr>
        <p:spPr>
          <a:xfrm>
            <a:off x="194873" y="4815217"/>
            <a:ext cx="88166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1" name="Google Shape;171;p122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2" name="Google Shape;172;p122"/>
          <p:cNvSpPr txBox="1">
            <a:spLocks noGrp="1"/>
          </p:cNvSpPr>
          <p:nvPr>
            <p:ph type="title"/>
          </p:nvPr>
        </p:nvSpPr>
        <p:spPr>
          <a:xfrm>
            <a:off x="428132" y="184964"/>
            <a:ext cx="8287735" cy="386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R="0" lvl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marR="0" lvl="2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marR="0" lvl="3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marR="0" lvl="4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marR="0" lvl="5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marR="0" lvl="6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marR="0" lvl="7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marR="0" lvl="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750"/>
              <a:buFont typeface="Inter Light"/>
              <a:buNone/>
              <a:defRPr sz="750" b="0" i="1" u="none" strike="noStrike" cap="none">
                <a:solidFill>
                  <a:srgbClr val="D5D5D5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ransition Slide - H1">
  <p:cSld name="2_Transition Slide - H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23"/>
          <p:cNvSpPr txBox="1">
            <a:spLocks noGrp="1"/>
          </p:cNvSpPr>
          <p:nvPr>
            <p:ph type="body" idx="1"/>
          </p:nvPr>
        </p:nvSpPr>
        <p:spPr>
          <a:xfrm>
            <a:off x="411250" y="620791"/>
            <a:ext cx="8198187" cy="801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0" bIns="118850" anchor="t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75" name="Google Shape;175;p123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6" name="Google Shape;176;p123"/>
          <p:cNvSpPr txBox="1">
            <a:spLocks noGrp="1"/>
          </p:cNvSpPr>
          <p:nvPr>
            <p:ph type="sldNum" idx="12"/>
          </p:nvPr>
        </p:nvSpPr>
        <p:spPr>
          <a:xfrm>
            <a:off x="181807" y="4822712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ransition Slide -  H2">
  <p:cSld name="2_Transition Slide -  H2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4"/>
          <p:cNvSpPr txBox="1">
            <a:spLocks noGrp="1"/>
          </p:cNvSpPr>
          <p:nvPr>
            <p:ph type="body" idx="1"/>
          </p:nvPr>
        </p:nvSpPr>
        <p:spPr>
          <a:xfrm>
            <a:off x="411250" y="620791"/>
            <a:ext cx="8198187" cy="71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0" bIns="118850" anchor="t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79" name="Google Shape;179;p124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0" name="Google Shape;180;p124"/>
          <p:cNvSpPr txBox="1">
            <a:spLocks noGrp="1"/>
          </p:cNvSpPr>
          <p:nvPr>
            <p:ph type="sldNum" idx="12"/>
          </p:nvPr>
        </p:nvSpPr>
        <p:spPr>
          <a:xfrm>
            <a:off x="181807" y="4822712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asic Header">
  <p:cSld name="2_Basic Header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25"/>
          <p:cNvSpPr txBox="1">
            <a:spLocks noGrp="1"/>
          </p:cNvSpPr>
          <p:nvPr>
            <p:ph type="body" idx="1"/>
          </p:nvPr>
        </p:nvSpPr>
        <p:spPr>
          <a:xfrm>
            <a:off x="411250" y="271780"/>
            <a:ext cx="8312722" cy="3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800"/>
              <a:buFont typeface="Arial"/>
              <a:buNone/>
              <a:defRPr sz="800" b="0" i="1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83" name="Google Shape;183;p125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84" name="Google Shape;184;p125"/>
          <p:cNvSpPr txBox="1">
            <a:spLocks noGrp="1"/>
          </p:cNvSpPr>
          <p:nvPr>
            <p:ph type="body" idx="3"/>
          </p:nvPr>
        </p:nvSpPr>
        <p:spPr>
          <a:xfrm>
            <a:off x="411250" y="1053061"/>
            <a:ext cx="82796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85" name="Google Shape;185;p125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6" name="Google Shape;186;p125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Basic Header - Footer #/jpl">
  <p:cSld name="2_Basic Header - Footer #/jpl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26"/>
          <p:cNvSpPr txBox="1">
            <a:spLocks noGrp="1"/>
          </p:cNvSpPr>
          <p:nvPr>
            <p:ph type="body" idx="1"/>
          </p:nvPr>
        </p:nvSpPr>
        <p:spPr>
          <a:xfrm>
            <a:off x="411250" y="271780"/>
            <a:ext cx="8312722" cy="3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800"/>
              <a:buFont typeface="Arial"/>
              <a:buNone/>
              <a:defRPr sz="800" b="0" i="1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89" name="Google Shape;189;p126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90" name="Google Shape;190;p126"/>
          <p:cNvSpPr txBox="1">
            <a:spLocks noGrp="1"/>
          </p:cNvSpPr>
          <p:nvPr>
            <p:ph type="body" idx="3"/>
          </p:nvPr>
        </p:nvSpPr>
        <p:spPr>
          <a:xfrm>
            <a:off x="411250" y="1053061"/>
            <a:ext cx="82796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91" name="Google Shape;191;p126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2" name="Google Shape;192;p126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3" name="Google Shape;193;p12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2_Basic Header cap/Title/Sub - white">
  <p:cSld name="2_Basic Header cap/Title/Sub - white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7"/>
          <p:cNvSpPr txBox="1">
            <a:spLocks noGrp="1"/>
          </p:cNvSpPr>
          <p:nvPr>
            <p:ph type="body" idx="1"/>
          </p:nvPr>
        </p:nvSpPr>
        <p:spPr>
          <a:xfrm>
            <a:off x="411250" y="271780"/>
            <a:ext cx="8312722" cy="3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sz="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96" name="Google Shape;196;p127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197" name="Google Shape;197;p127"/>
          <p:cNvSpPr txBox="1">
            <a:spLocks noGrp="1"/>
          </p:cNvSpPr>
          <p:nvPr>
            <p:ph type="body" idx="3"/>
          </p:nvPr>
        </p:nvSpPr>
        <p:spPr>
          <a:xfrm>
            <a:off x="411250" y="1053061"/>
            <a:ext cx="82796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198" name="Google Shape;198;p127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27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0" name="Google Shape;200;p127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sic Title Slide">
  <p:cSld name="Basic Title Slid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0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29945" y="1826134"/>
            <a:ext cx="2684111" cy="1300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10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29945" y="1826134"/>
            <a:ext cx="2684111" cy="1300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10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229945" y="1826134"/>
            <a:ext cx="2684111" cy="1300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Image/Text Driven Title Dark">
  <p:cSld name="4_Image/Text Driven Title Dark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28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22" cy="250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88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03" name="Google Shape;203;p128"/>
          <p:cNvSpPr txBox="1">
            <a:spLocks noGrp="1"/>
          </p:cNvSpPr>
          <p:nvPr>
            <p:ph type="sldNum" idx="12"/>
          </p:nvPr>
        </p:nvSpPr>
        <p:spPr>
          <a:xfrm>
            <a:off x="181165" y="4815217"/>
            <a:ext cx="88166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04" name="Google Shape;204;p128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Google Shape;205;p128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5_Image/Text Driven Title Dark">
  <p:cSld name="5_Image/Text Driven Title Dark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29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22" cy="250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188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208" name="Google Shape;208;p129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9" name="Google Shape;209;p129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10" name="Google Shape;210;p129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1" name="Google Shape;211;p129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Footer only">
  <p:cSld name="2_Footer only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0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Alternate Title Slide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8"/>
          <p:cNvSpPr>
            <a:spLocks noGrp="1"/>
          </p:cNvSpPr>
          <p:nvPr>
            <p:ph type="pic" idx="2"/>
          </p:nvPr>
        </p:nvSpPr>
        <p:spPr>
          <a:xfrm>
            <a:off x="0" y="0"/>
            <a:ext cx="5546725" cy="5143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1" name="Google Shape;31;p98"/>
          <p:cNvCxnSpPr/>
          <p:nvPr/>
        </p:nvCxnSpPr>
        <p:spPr>
          <a:xfrm>
            <a:off x="7124014" y="1033948"/>
            <a:ext cx="487519" cy="0"/>
          </a:xfrm>
          <a:prstGeom prst="straightConnector1">
            <a:avLst/>
          </a:prstGeom>
          <a:noFill/>
          <a:ln w="12700" cap="flat" cmpd="sng">
            <a:solidFill>
              <a:srgbClr val="E319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98"/>
          <p:cNvSpPr txBox="1">
            <a:spLocks noGrp="1"/>
          </p:cNvSpPr>
          <p:nvPr>
            <p:ph type="body" idx="1"/>
          </p:nvPr>
        </p:nvSpPr>
        <p:spPr>
          <a:xfrm>
            <a:off x="6128475" y="272876"/>
            <a:ext cx="2478596" cy="626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marL="457200" marR="0" lvl="0" indent="-228600" algn="ctr" rtl="0">
              <a:lnSpc>
                <a:spcPct val="110000"/>
              </a:lnSpc>
              <a:spcBef>
                <a:spcPts val="300"/>
              </a:spcBef>
              <a:spcAft>
                <a:spcPts val="0"/>
              </a:spcAft>
              <a:buClr>
                <a:srgbClr val="E31937"/>
              </a:buClr>
              <a:buSzPts val="1000"/>
              <a:buFont typeface="Arial"/>
              <a:buNone/>
              <a:defRPr sz="1000" b="0" i="1" u="none" strike="noStrike" cap="none">
                <a:solidFill>
                  <a:srgbClr val="E319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33" name="Google Shape;33;p98"/>
          <p:cNvSpPr txBox="1">
            <a:spLocks noGrp="1"/>
          </p:cNvSpPr>
          <p:nvPr>
            <p:ph type="body" idx="3"/>
          </p:nvPr>
        </p:nvSpPr>
        <p:spPr>
          <a:xfrm>
            <a:off x="5769346" y="1172652"/>
            <a:ext cx="3196854" cy="978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118850" rIns="118850" bIns="118850" anchor="ctr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pic>
        <p:nvPicPr>
          <p:cNvPr id="34" name="Google Shape;34;p98" descr="Picture 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03991" y="4158686"/>
            <a:ext cx="1127564" cy="65774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98"/>
          <p:cNvSpPr txBox="1">
            <a:spLocks noGrp="1"/>
          </p:cNvSpPr>
          <p:nvPr>
            <p:ph type="body" idx="4"/>
          </p:nvPr>
        </p:nvSpPr>
        <p:spPr>
          <a:xfrm>
            <a:off x="6273867" y="2161989"/>
            <a:ext cx="2187813" cy="521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118850" rIns="118850" bIns="118850" anchor="ctr" anchorCtr="0">
            <a:spAutoFit/>
          </a:bodyPr>
          <a:lstStyle>
            <a:lvl1pPr marL="457200" marR="0" lvl="0" indent="-2286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800"/>
              <a:buFont typeface="Arial"/>
              <a:buNone/>
              <a:defRPr sz="800" b="0" i="0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36" name="Google Shape;36;p98"/>
          <p:cNvSpPr txBox="1"/>
          <p:nvPr/>
        </p:nvSpPr>
        <p:spPr>
          <a:xfrm>
            <a:off x="4533132" y="4889199"/>
            <a:ext cx="5669280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1937"/>
              </a:buClr>
              <a:buSzPts val="500"/>
              <a:buFont typeface="Arial"/>
              <a:buNone/>
            </a:pPr>
            <a:r>
              <a:rPr lang="en-US" sz="500" b="0" i="0" u="none" strike="noStrike" cap="none">
                <a:solidFill>
                  <a:srgbClr val="E31937"/>
                </a:solidFill>
                <a:latin typeface="Arial"/>
                <a:ea typeface="Arial"/>
                <a:cs typeface="Arial"/>
                <a:sym typeface="Arial"/>
              </a:rPr>
              <a:t>For required markings, please visit https://mh.jpl.nasa.gov</a:t>
            </a:r>
            <a:endParaRPr sz="500" b="0" i="0" u="none" strike="noStrike" cap="none">
              <a:solidFill>
                <a:srgbClr val="E319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8"/>
          <p:cNvSpPr txBox="1"/>
          <p:nvPr/>
        </p:nvSpPr>
        <p:spPr>
          <a:xfrm>
            <a:off x="4533132" y="4889199"/>
            <a:ext cx="5669280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1937"/>
              </a:buClr>
              <a:buSzPts val="500"/>
              <a:buFont typeface="Arial"/>
              <a:buNone/>
            </a:pPr>
            <a:r>
              <a:rPr lang="en-US" sz="500" b="0" i="0" u="none" strike="noStrike" cap="none">
                <a:solidFill>
                  <a:srgbClr val="E31937"/>
                </a:solidFill>
                <a:latin typeface="Arial"/>
                <a:ea typeface="Arial"/>
                <a:cs typeface="Arial"/>
                <a:sym typeface="Arial"/>
              </a:rPr>
              <a:t>For required markings, please visit https://mh.jpl.nasa.gov</a:t>
            </a:r>
            <a:endParaRPr sz="500" b="0" i="0" u="none" strike="noStrike" cap="none">
              <a:solidFill>
                <a:srgbClr val="E319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98"/>
          <p:cNvSpPr txBox="1"/>
          <p:nvPr/>
        </p:nvSpPr>
        <p:spPr>
          <a:xfrm>
            <a:off x="4533132" y="4889199"/>
            <a:ext cx="5669280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1937"/>
              </a:buClr>
              <a:buSzPts val="500"/>
              <a:buFont typeface="Arial"/>
              <a:buNone/>
            </a:pPr>
            <a:r>
              <a:rPr lang="en-US" sz="500" b="0" i="0" u="none" strike="noStrike" cap="none">
                <a:solidFill>
                  <a:srgbClr val="E31937"/>
                </a:solidFill>
                <a:latin typeface="Arial"/>
                <a:ea typeface="Arial"/>
                <a:cs typeface="Arial"/>
                <a:sym typeface="Arial"/>
              </a:rPr>
              <a:t>For required markings, please visit https://mh.jpl.nasa.gov</a:t>
            </a:r>
            <a:endParaRPr sz="500" b="0" i="0" u="none" strike="noStrike" cap="none">
              <a:solidFill>
                <a:srgbClr val="E3193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Header">
  <p:cSld name="Basic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1"/>
          <p:cNvSpPr txBox="1">
            <a:spLocks noGrp="1"/>
          </p:cNvSpPr>
          <p:nvPr>
            <p:ph type="body" idx="1"/>
          </p:nvPr>
        </p:nvSpPr>
        <p:spPr>
          <a:xfrm>
            <a:off x="411250" y="271780"/>
            <a:ext cx="8312722" cy="3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D5D5D5"/>
              </a:buClr>
              <a:buSzPts val="800"/>
              <a:buFont typeface="Arial"/>
              <a:buNone/>
              <a:defRPr sz="800" b="0" i="1" u="none" strike="noStrike" cap="none">
                <a:solidFill>
                  <a:srgbClr val="D5D5D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41" name="Google Shape;41;p101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42" name="Google Shape;42;p101"/>
          <p:cNvSpPr txBox="1">
            <a:spLocks noGrp="1"/>
          </p:cNvSpPr>
          <p:nvPr>
            <p:ph type="body" idx="3"/>
          </p:nvPr>
        </p:nvSpPr>
        <p:spPr>
          <a:xfrm>
            <a:off x="411250" y="1053061"/>
            <a:ext cx="82796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EF2737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EF273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43" name="Google Shape;43;p101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101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5" name="Google Shape;45;p101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" name="Google Shape;46;p101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Slide - H1">
  <p:cSld name="Transition Slide - H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9"/>
          <p:cNvSpPr txBox="1">
            <a:spLocks noGrp="1"/>
          </p:cNvSpPr>
          <p:nvPr>
            <p:ph type="body" idx="1"/>
          </p:nvPr>
        </p:nvSpPr>
        <p:spPr>
          <a:xfrm>
            <a:off x="411250" y="620791"/>
            <a:ext cx="8198187" cy="801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0" bIns="118850" anchor="t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  <a:defRPr sz="4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49" name="Google Shape;49;p99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0" name="Google Shape;50;p99"/>
          <p:cNvSpPr txBox="1">
            <a:spLocks noGrp="1"/>
          </p:cNvSpPr>
          <p:nvPr>
            <p:ph type="sldNum" idx="12"/>
          </p:nvPr>
        </p:nvSpPr>
        <p:spPr>
          <a:xfrm>
            <a:off x="181807" y="4822712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1" name="Google Shape;51;p99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2" name="Google Shape;52;p99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ooter #/JPL">
  <p:cSld name="Footer #/JPL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04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04"/>
          <p:cNvSpPr txBox="1">
            <a:spLocks noGrp="1"/>
          </p:cNvSpPr>
          <p:nvPr>
            <p:ph type="sldNum" idx="12"/>
          </p:nvPr>
        </p:nvSpPr>
        <p:spPr>
          <a:xfrm>
            <a:off x="183394" y="4815217"/>
            <a:ext cx="88166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Slide -  H2">
  <p:cSld name="Transition Slide -  H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5"/>
          <p:cNvSpPr txBox="1">
            <a:spLocks noGrp="1"/>
          </p:cNvSpPr>
          <p:nvPr>
            <p:ph type="body" idx="1"/>
          </p:nvPr>
        </p:nvSpPr>
        <p:spPr>
          <a:xfrm>
            <a:off x="411250" y="620791"/>
            <a:ext cx="8198187" cy="718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1425" rIns="0" bIns="118850" anchor="t" anchorCtr="0">
            <a:sp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  <a:defRPr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58" name="Google Shape;58;p105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9" name="Google Shape;59;p105"/>
          <p:cNvSpPr txBox="1">
            <a:spLocks noGrp="1"/>
          </p:cNvSpPr>
          <p:nvPr>
            <p:ph type="sldNum" idx="12"/>
          </p:nvPr>
        </p:nvSpPr>
        <p:spPr>
          <a:xfrm>
            <a:off x="181807" y="4822712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0" name="Google Shape;60;p105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105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EF2737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asic Header cap/Title/Sub - white">
  <p:cSld name="Basic Header cap/Title/Sub - whit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06"/>
          <p:cNvSpPr txBox="1">
            <a:spLocks noGrp="1"/>
          </p:cNvSpPr>
          <p:nvPr>
            <p:ph type="body" idx="1"/>
          </p:nvPr>
        </p:nvSpPr>
        <p:spPr>
          <a:xfrm>
            <a:off x="411250" y="271780"/>
            <a:ext cx="8312722" cy="372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121900" bIns="1219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Arial"/>
              <a:buNone/>
              <a:defRPr sz="800" b="0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4" name="Google Shape;64;p106"/>
          <p:cNvSpPr txBox="1">
            <a:spLocks noGrp="1"/>
          </p:cNvSpPr>
          <p:nvPr>
            <p:ph type="body" idx="2"/>
          </p:nvPr>
        </p:nvSpPr>
        <p:spPr>
          <a:xfrm>
            <a:off x="411250" y="620791"/>
            <a:ext cx="8312722" cy="434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  <a:defRPr sz="2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5" name="Google Shape;65;p106"/>
          <p:cNvSpPr txBox="1">
            <a:spLocks noGrp="1"/>
          </p:cNvSpPr>
          <p:nvPr>
            <p:ph type="body" idx="3"/>
          </p:nvPr>
        </p:nvSpPr>
        <p:spPr>
          <a:xfrm>
            <a:off x="411250" y="1053061"/>
            <a:ext cx="8279626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  <a:defRPr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Arial"/>
              <a:buChar char="•"/>
              <a:defRPr sz="938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1879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1878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4"/>
              <a:buFont typeface="Inter"/>
              <a:buChar char="•"/>
              <a:defRPr sz="938" b="0" i="0" u="none" strike="noStrike" cap="non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cxnSp>
        <p:nvCxnSpPr>
          <p:cNvPr id="66" name="Google Shape;66;p106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7" name="Google Shape;67;p106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8" name="Google Shape;68;p10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" name="Google Shape;69;p106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0" name="Google Shape;70;p10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Google Shape;71;p106"/>
          <p:cNvCxnSpPr/>
          <p:nvPr/>
        </p:nvCxnSpPr>
        <p:spPr>
          <a:xfrm>
            <a:off x="411250" y="571500"/>
            <a:ext cx="48751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2" name="Google Shape;72;p10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7"/>
          <p:cNvSpPr txBox="1"/>
          <p:nvPr/>
        </p:nvSpPr>
        <p:spPr>
          <a:xfrm>
            <a:off x="1732853" y="4859351"/>
            <a:ext cx="5669280" cy="161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1937"/>
              </a:buClr>
              <a:buSzPts val="500"/>
              <a:buFont typeface="Arial"/>
              <a:buNone/>
            </a:pPr>
            <a:r>
              <a:rPr lang="en-US" sz="500" b="0" i="0" u="none" strike="noStrike" cap="none">
                <a:solidFill>
                  <a:srgbClr val="E31937"/>
                </a:solidFill>
                <a:latin typeface="Arial"/>
                <a:ea typeface="Arial"/>
                <a:cs typeface="Arial"/>
                <a:sym typeface="Arial"/>
              </a:rPr>
              <a:t>For required markings, please visit https://mh.jpl.nasa.gov</a:t>
            </a:r>
            <a:endParaRPr sz="500" b="0" i="0" u="none" strike="noStrike" cap="none">
              <a:solidFill>
                <a:srgbClr val="E3193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97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190758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3"/>
              <a:buFont typeface="Arial"/>
              <a:buNone/>
              <a:defRPr sz="563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" name="Google Shape;8;p97" descr="Image"/>
          <p:cNvPicPr preferRelativeResize="0"/>
          <p:nvPr/>
        </p:nvPicPr>
        <p:blipFill rotWithShape="1">
          <a:blip r:embed="rId34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airbornescience.nasa.gov/sunsat/content/SunSat_AERONE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arth.jpl.nasa.gov/emit/instrument/overview/" TargetMode="External"/><Relationship Id="rId5" Type="http://schemas.openxmlformats.org/officeDocument/2006/relationships/hyperlink" Target="https://earth.jpl.nasa.gov/emit/mission/destination/" TargetMode="External"/><Relationship Id="rId4" Type="http://schemas.openxmlformats.org/officeDocument/2006/relationships/hyperlink" Target="https://www.nasa.gov/feature/goddard/2020/nasa-observes-large-saharan-dust-plume-over-atlantic-ocean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515d35e3a4_0_2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437" name="Google Shape;437;g1515d35e3a4_0_2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Developing the Program</a:t>
            </a:r>
            <a:endParaRPr/>
          </a:p>
        </p:txBody>
      </p:sp>
      <p:sp>
        <p:nvSpPr>
          <p:cNvPr id="438" name="Google Shape;438;g1515d35e3a4_0_2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</a:t>
            </a:fld>
            <a:endParaRPr/>
          </a:p>
        </p:txBody>
      </p:sp>
      <p:pic>
        <p:nvPicPr>
          <p:cNvPr id="439" name="Google Shape;439;g1515d35e3a4_0_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4996" y="6446884"/>
            <a:ext cx="305942" cy="91223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g1515d35e3a4_0_2"/>
          <p:cNvSpPr txBox="1"/>
          <p:nvPr/>
        </p:nvSpPr>
        <p:spPr>
          <a:xfrm>
            <a:off x="269973" y="1910695"/>
            <a:ext cx="7224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515d35e3a4_0_2"/>
          <p:cNvSpPr txBox="1"/>
          <p:nvPr/>
        </p:nvSpPr>
        <p:spPr>
          <a:xfrm>
            <a:off x="1240171" y="1999248"/>
            <a:ext cx="1584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Selected Images from AVIRIS Mission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515d35e3a4_0_2"/>
          <p:cNvSpPr txBox="1"/>
          <p:nvPr/>
        </p:nvSpPr>
        <p:spPr>
          <a:xfrm>
            <a:off x="257639" y="2652170"/>
            <a:ext cx="7317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515d35e3a4_0_2"/>
          <p:cNvSpPr txBox="1"/>
          <p:nvPr/>
        </p:nvSpPr>
        <p:spPr>
          <a:xfrm>
            <a:off x="269973" y="3474916"/>
            <a:ext cx="7194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515d35e3a4_0_2"/>
          <p:cNvSpPr txBox="1"/>
          <p:nvPr/>
        </p:nvSpPr>
        <p:spPr>
          <a:xfrm>
            <a:off x="272858" y="4255412"/>
            <a:ext cx="7167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1515d35e3a4_0_2"/>
          <p:cNvSpPr txBox="1"/>
          <p:nvPr/>
        </p:nvSpPr>
        <p:spPr>
          <a:xfrm>
            <a:off x="3560590" y="1910695"/>
            <a:ext cx="7062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g1515d35e3a4_0_2"/>
          <p:cNvSpPr txBox="1"/>
          <p:nvPr/>
        </p:nvSpPr>
        <p:spPr>
          <a:xfrm>
            <a:off x="3556962" y="2673001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g1515d35e3a4_0_2"/>
          <p:cNvSpPr txBox="1"/>
          <p:nvPr/>
        </p:nvSpPr>
        <p:spPr>
          <a:xfrm>
            <a:off x="1240169" y="2872177"/>
            <a:ext cx="1584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Annotated a Few Images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g1515d35e3a4_0_2"/>
          <p:cNvSpPr txBox="1"/>
          <p:nvPr/>
        </p:nvSpPr>
        <p:spPr>
          <a:xfrm>
            <a:off x="1240170" y="3400852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Conducted Research to Understand Machine Learning, Image Processing, and 3-D Arrays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g1515d35e3a4_0_2"/>
          <p:cNvSpPr txBox="1"/>
          <p:nvPr/>
        </p:nvSpPr>
        <p:spPr>
          <a:xfrm>
            <a:off x="1273068" y="4360949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to Process Annotation and Spectral Cube Images</a:t>
            </a:r>
            <a:endParaRPr/>
          </a:p>
        </p:txBody>
      </p:sp>
      <p:sp>
        <p:nvSpPr>
          <p:cNvPr id="450" name="Google Shape;450;g1515d35e3a4_0_2"/>
          <p:cNvSpPr txBox="1"/>
          <p:nvPr/>
        </p:nvSpPr>
        <p:spPr>
          <a:xfrm>
            <a:off x="4572000" y="1999248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to Separate Annotated Pixels</a:t>
            </a:r>
            <a:endParaRPr/>
          </a:p>
        </p:txBody>
      </p:sp>
      <p:sp>
        <p:nvSpPr>
          <p:cNvPr id="451" name="Google Shape;451;g1515d35e3a4_0_2"/>
          <p:cNvSpPr txBox="1"/>
          <p:nvPr/>
        </p:nvSpPr>
        <p:spPr>
          <a:xfrm>
            <a:off x="4572000" y="2737850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to Calculate TOA Reflectance and Prep for ML</a:t>
            </a:r>
            <a:endParaRPr/>
          </a:p>
        </p:txBody>
      </p:sp>
      <p:sp>
        <p:nvSpPr>
          <p:cNvPr id="452" name="Google Shape;452;g1515d35e3a4_0_2"/>
          <p:cNvSpPr txBox="1"/>
          <p:nvPr/>
        </p:nvSpPr>
        <p:spPr>
          <a:xfrm>
            <a:off x="4609675" y="4371418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Trained &amp; Tested Model; Determined Accuracy</a:t>
            </a:r>
            <a:endParaRPr/>
          </a:p>
        </p:txBody>
      </p:sp>
      <p:sp>
        <p:nvSpPr>
          <p:cNvPr id="453" name="Google Shape;453;g1515d35e3a4_0_2"/>
          <p:cNvSpPr txBox="1"/>
          <p:nvPr/>
        </p:nvSpPr>
        <p:spPr>
          <a:xfrm>
            <a:off x="4645297" y="3553252"/>
            <a:ext cx="14379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to Split data into Train and Test</a:t>
            </a:r>
            <a:endParaRPr/>
          </a:p>
        </p:txBody>
      </p:sp>
      <p:sp>
        <p:nvSpPr>
          <p:cNvPr id="454" name="Google Shape;454;g1515d35e3a4_0_2"/>
          <p:cNvSpPr txBox="1"/>
          <p:nvPr/>
        </p:nvSpPr>
        <p:spPr>
          <a:xfrm>
            <a:off x="3556962" y="3449198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g1515d35e3a4_0_2"/>
          <p:cNvSpPr txBox="1"/>
          <p:nvPr/>
        </p:nvSpPr>
        <p:spPr>
          <a:xfrm>
            <a:off x="3556962" y="4225395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6" name="Google Shape;456;g1515d35e3a4_0_2"/>
          <p:cNvPicPr preferRelativeResize="0"/>
          <p:nvPr/>
        </p:nvPicPr>
        <p:blipFill rotWithShape="1">
          <a:blip r:embed="rId4">
            <a:alphaModFix/>
          </a:blip>
          <a:srcRect t="8925"/>
          <a:stretch/>
        </p:blipFill>
        <p:spPr>
          <a:xfrm>
            <a:off x="6460997" y="2048372"/>
            <a:ext cx="2505758" cy="248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515d35e3a4_0_100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577" name="Google Shape;577;g1515d35e3a4_0_100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Results</a:t>
            </a:r>
            <a:endParaRPr/>
          </a:p>
        </p:txBody>
      </p:sp>
      <p:sp>
        <p:nvSpPr>
          <p:cNvPr id="578" name="Google Shape;578;g1515d35e3a4_0_100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10</a:t>
            </a:fld>
            <a:endParaRPr/>
          </a:p>
        </p:txBody>
      </p:sp>
      <p:pic>
        <p:nvPicPr>
          <p:cNvPr id="579" name="Google Shape;579;g1515d35e3a4_0_10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g1515d35e3a4_0_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00" y="1789699"/>
            <a:ext cx="3106351" cy="3353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g1515d35e3a4_0_100"/>
          <p:cNvPicPr preferRelativeResize="0"/>
          <p:nvPr/>
        </p:nvPicPr>
        <p:blipFill rotWithShape="1">
          <a:blip r:embed="rId5">
            <a:alphaModFix/>
          </a:blip>
          <a:srcRect t="41718"/>
          <a:stretch/>
        </p:blipFill>
        <p:spPr>
          <a:xfrm>
            <a:off x="3167200" y="1789700"/>
            <a:ext cx="2949075" cy="335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2" name="Google Shape;582;g1515d35e3a4_0_1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55600" y="1789700"/>
            <a:ext cx="2949076" cy="3353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515d35e3a4_0_108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588" name="Google Shape;588;g1515d35e3a4_0_108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Results</a:t>
            </a:r>
            <a:endParaRPr/>
          </a:p>
        </p:txBody>
      </p:sp>
      <p:sp>
        <p:nvSpPr>
          <p:cNvPr id="589" name="Google Shape;589;g1515d35e3a4_0_108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11</a:t>
            </a:fld>
            <a:endParaRPr/>
          </a:p>
        </p:txBody>
      </p:sp>
      <p:pic>
        <p:nvPicPr>
          <p:cNvPr id="590" name="Google Shape;590;g1515d35e3a4_0_10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sp>
        <p:nvSpPr>
          <p:cNvPr id="591" name="Google Shape;591;g1515d35e3a4_0_108"/>
          <p:cNvSpPr/>
          <p:nvPr/>
        </p:nvSpPr>
        <p:spPr>
          <a:xfrm>
            <a:off x="401775" y="2926522"/>
            <a:ext cx="8340449" cy="5920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rgbClr val="CC0000"/>
                </a:solidFill>
                <a:latin typeface="Arial"/>
              </a:rPr>
              <a:t>99.6% Model Accuracy Score!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515d35e3a4_0_116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597" name="Google Shape;597;g1515d35e3a4_0_116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Results</a:t>
            </a:r>
            <a:endParaRPr/>
          </a:p>
        </p:txBody>
      </p:sp>
      <p:sp>
        <p:nvSpPr>
          <p:cNvPr id="598" name="Google Shape;598;g1515d35e3a4_0_116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12</a:t>
            </a:fld>
            <a:endParaRPr/>
          </a:p>
        </p:txBody>
      </p:sp>
      <p:pic>
        <p:nvPicPr>
          <p:cNvPr id="599" name="Google Shape;599;g1515d35e3a4_0_11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g1515d35e3a4_0_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3700" y="1789700"/>
            <a:ext cx="1853926" cy="335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g1515d35e3a4_0_1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44950" y="1789699"/>
            <a:ext cx="1853949" cy="3353800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g1515d35e3a4_0_116"/>
          <p:cNvSpPr txBox="1"/>
          <p:nvPr/>
        </p:nvSpPr>
        <p:spPr>
          <a:xfrm>
            <a:off x="6941025" y="2815400"/>
            <a:ext cx="1418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Only 1/4th of the image is intentionally marked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515d35e3a4_0_137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spcBef>
                <a:spcPts val="450"/>
              </a:spcBef>
              <a:spcAft>
                <a:spcPts val="0"/>
              </a:spcAft>
              <a:buNone/>
            </a:pPr>
            <a:r>
              <a:rPr lang="en-US"/>
              <a:t>EMIT Images</a:t>
            </a:r>
            <a:endParaRPr/>
          </a:p>
        </p:txBody>
      </p:sp>
      <p:sp>
        <p:nvSpPr>
          <p:cNvPr id="608" name="Google Shape;608;g1515d35e3a4_0_137"/>
          <p:cNvSpPr txBox="1">
            <a:spLocks noGrp="1"/>
          </p:cNvSpPr>
          <p:nvPr>
            <p:ph type="body" idx="2"/>
          </p:nvPr>
        </p:nvSpPr>
        <p:spPr>
          <a:xfrm>
            <a:off x="415639" y="849391"/>
            <a:ext cx="8312700" cy="434100"/>
          </a:xfrm>
          <a:prstGeom prst="rect">
            <a:avLst/>
          </a:prstGeom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Future Efforts</a:t>
            </a:r>
            <a:endParaRPr/>
          </a:p>
        </p:txBody>
      </p:sp>
      <p:sp>
        <p:nvSpPr>
          <p:cNvPr id="609" name="Google Shape;609;g1515d35e3a4_0_137"/>
          <p:cNvSpPr txBox="1"/>
          <p:nvPr/>
        </p:nvSpPr>
        <p:spPr>
          <a:xfrm>
            <a:off x="360600" y="1958700"/>
            <a:ext cx="74295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Task 1 - Modify program for multiple EMIT images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Task 2 - Increase training set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Task 2 - Train a more diverse set of images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600"/>
              <a:t>Task 2 - Train more black/dark regions </a:t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40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615" name="Google Shape;615;p140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Works Cited</a:t>
            </a:r>
            <a:endParaRPr/>
          </a:p>
        </p:txBody>
      </p:sp>
      <p:sp>
        <p:nvSpPr>
          <p:cNvPr id="616" name="Google Shape;616;p140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14</a:t>
            </a:fld>
            <a:endParaRPr/>
          </a:p>
        </p:txBody>
      </p:sp>
      <p:pic>
        <p:nvPicPr>
          <p:cNvPr id="617" name="Google Shape;617;p14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140"/>
          <p:cNvSpPr txBox="1"/>
          <p:nvPr/>
        </p:nvSpPr>
        <p:spPr>
          <a:xfrm>
            <a:off x="341223" y="2048530"/>
            <a:ext cx="83127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https://www.nasa.gov/feature/goddard/2020/nasa-observes-large-saharan-dust-plume-over-atlantic-ocean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https://earth.jpl.nasa.gov/emit/mission/destination/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https://earth.jpl.nasa.gov/emit/instrument/overview/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https://airbornescience.nasa.gov/sunsat/content/SunSat_AERONET</a:t>
            </a:r>
            <a:endParaRPr u="sng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u="sng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3" name="Google Shape;623;p23" descr="JPL_Sunrise_018a.jpg"/>
          <p:cNvPicPr preferRelativeResize="0"/>
          <p:nvPr/>
        </p:nvPicPr>
        <p:blipFill rotWithShape="1">
          <a:blip r:embed="rId3">
            <a:alphaModFix/>
          </a:blip>
          <a:srcRect t="10786" b="14413"/>
          <a:stretch/>
        </p:blipFill>
        <p:spPr>
          <a:xfrm>
            <a:off x="0" y="1"/>
            <a:ext cx="915640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23"/>
          <p:cNvSpPr/>
          <p:nvPr/>
        </p:nvSpPr>
        <p:spPr>
          <a:xfrm>
            <a:off x="0" y="-1"/>
            <a:ext cx="9174000" cy="5143500"/>
          </a:xfrm>
          <a:prstGeom prst="rect">
            <a:avLst/>
          </a:prstGeom>
          <a:gradFill>
            <a:gsLst>
              <a:gs pos="0">
                <a:srgbClr val="171616">
                  <a:alpha val="70980"/>
                </a:srgbClr>
              </a:gs>
              <a:gs pos="33000">
                <a:srgbClr val="171616">
                  <a:alpha val="70980"/>
                </a:srgbClr>
              </a:gs>
              <a:gs pos="100000">
                <a:srgbClr val="000000"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</a:pPr>
            <a:endParaRPr sz="1200" b="0" i="1" u="none" strike="noStrike" cap="none">
              <a:solidFill>
                <a:srgbClr val="D5D5D5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625" name="Google Shape;625;p23"/>
          <p:cNvSpPr txBox="1">
            <a:spLocks noGrp="1"/>
          </p:cNvSpPr>
          <p:nvPr>
            <p:ph type="sldNum" idx="12"/>
          </p:nvPr>
        </p:nvSpPr>
        <p:spPr>
          <a:xfrm>
            <a:off x="183394" y="4815217"/>
            <a:ext cx="190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3"/>
              <a:buFont typeface="Arial"/>
              <a:buNone/>
            </a:pPr>
            <a:fld id="{00000000-1234-1234-1234-123412341234}" type="slidenum">
              <a:rPr lang="en-US" sz="563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/>
          </a:p>
        </p:txBody>
      </p:sp>
      <p:pic>
        <p:nvPicPr>
          <p:cNvPr id="626" name="Google Shape;626;p23" descr="Group"/>
          <p:cNvPicPr preferRelativeResize="0"/>
          <p:nvPr/>
        </p:nvPicPr>
        <p:blipFill rotWithShape="1">
          <a:blip r:embed="rId4">
            <a:alphaModFix amt="50000"/>
          </a:blip>
          <a:srcRect/>
          <a:stretch/>
        </p:blipFill>
        <p:spPr>
          <a:xfrm>
            <a:off x="8656896" y="4895410"/>
            <a:ext cx="300041" cy="89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7" name="Google Shape;627;p23" descr="Tribrand_ColorWhite_rgb_16x3_160601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7277" y="1809325"/>
            <a:ext cx="5489447" cy="1524847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23"/>
          <p:cNvSpPr txBox="1"/>
          <p:nvPr/>
        </p:nvSpPr>
        <p:spPr>
          <a:xfrm>
            <a:off x="1732853" y="4859351"/>
            <a:ext cx="56694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</a:pPr>
            <a:r>
              <a:rPr lang="en-US" sz="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required markings, please visit https://mh.jpl.nasa.gov</a:t>
            </a:r>
            <a:endParaRPr sz="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521fe31c41_2_6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462" name="Google Shape;462;g1521fe31c41_2_6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Developing the Program</a:t>
            </a:r>
            <a:endParaRPr/>
          </a:p>
        </p:txBody>
      </p:sp>
      <p:sp>
        <p:nvSpPr>
          <p:cNvPr id="463" name="Google Shape;463;g1521fe31c41_2_6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2</a:t>
            </a:fld>
            <a:endParaRPr/>
          </a:p>
        </p:txBody>
      </p:sp>
      <p:pic>
        <p:nvPicPr>
          <p:cNvPr id="464" name="Google Shape;464;g1521fe31c41_2_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g1521fe31c41_2_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4996" y="6446884"/>
            <a:ext cx="305942" cy="91223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g1521fe31c41_2_6"/>
          <p:cNvSpPr txBox="1"/>
          <p:nvPr/>
        </p:nvSpPr>
        <p:spPr>
          <a:xfrm>
            <a:off x="269973" y="1910695"/>
            <a:ext cx="7224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g1521fe31c41_2_6"/>
          <p:cNvSpPr txBox="1"/>
          <p:nvPr/>
        </p:nvSpPr>
        <p:spPr>
          <a:xfrm>
            <a:off x="1240171" y="1999248"/>
            <a:ext cx="1584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Selected Images from AVIRIS Mission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g1521fe31c41_2_6"/>
          <p:cNvSpPr txBox="1"/>
          <p:nvPr/>
        </p:nvSpPr>
        <p:spPr>
          <a:xfrm>
            <a:off x="257639" y="2652170"/>
            <a:ext cx="7317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g1521fe31c41_2_6"/>
          <p:cNvSpPr txBox="1"/>
          <p:nvPr/>
        </p:nvSpPr>
        <p:spPr>
          <a:xfrm>
            <a:off x="269973" y="3474916"/>
            <a:ext cx="7194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g1521fe31c41_2_6"/>
          <p:cNvSpPr txBox="1"/>
          <p:nvPr/>
        </p:nvSpPr>
        <p:spPr>
          <a:xfrm>
            <a:off x="272858" y="4255412"/>
            <a:ext cx="7167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g1521fe31c41_2_6"/>
          <p:cNvSpPr txBox="1"/>
          <p:nvPr/>
        </p:nvSpPr>
        <p:spPr>
          <a:xfrm>
            <a:off x="3560590" y="1910695"/>
            <a:ext cx="7062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g1521fe31c41_2_6"/>
          <p:cNvSpPr txBox="1"/>
          <p:nvPr/>
        </p:nvSpPr>
        <p:spPr>
          <a:xfrm>
            <a:off x="3556962" y="2673001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g1521fe31c41_2_6"/>
          <p:cNvSpPr txBox="1"/>
          <p:nvPr/>
        </p:nvSpPr>
        <p:spPr>
          <a:xfrm>
            <a:off x="1240169" y="2872177"/>
            <a:ext cx="1584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Annotated a Few Images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g1521fe31c41_2_6"/>
          <p:cNvSpPr txBox="1"/>
          <p:nvPr/>
        </p:nvSpPr>
        <p:spPr>
          <a:xfrm>
            <a:off x="1240170" y="3400852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Conducted Research to Understand Machine Learning, Image Processing, and 3-D Arrays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g1521fe31c41_2_6"/>
          <p:cNvSpPr txBox="1"/>
          <p:nvPr/>
        </p:nvSpPr>
        <p:spPr>
          <a:xfrm>
            <a:off x="1273068" y="4360949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to Process Annotation and Spectral Cube Images</a:t>
            </a:r>
            <a:endParaRPr/>
          </a:p>
        </p:txBody>
      </p:sp>
      <p:sp>
        <p:nvSpPr>
          <p:cNvPr id="476" name="Google Shape;476;g1521fe31c41_2_6"/>
          <p:cNvSpPr txBox="1"/>
          <p:nvPr/>
        </p:nvSpPr>
        <p:spPr>
          <a:xfrm>
            <a:off x="7318684" y="1999248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g1521fe31c41_2_6"/>
          <p:cNvSpPr txBox="1"/>
          <p:nvPr/>
        </p:nvSpPr>
        <p:spPr>
          <a:xfrm>
            <a:off x="4572000" y="1999248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to Separate Annotated Pixels</a:t>
            </a:r>
            <a:endParaRPr/>
          </a:p>
        </p:txBody>
      </p:sp>
      <p:sp>
        <p:nvSpPr>
          <p:cNvPr id="478" name="Google Shape;478;g1521fe31c41_2_6"/>
          <p:cNvSpPr txBox="1"/>
          <p:nvPr/>
        </p:nvSpPr>
        <p:spPr>
          <a:xfrm>
            <a:off x="4572000" y="2737850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to Calculate TOA Reflectance and Prep for ML</a:t>
            </a:r>
            <a:endParaRPr/>
          </a:p>
        </p:txBody>
      </p:sp>
      <p:sp>
        <p:nvSpPr>
          <p:cNvPr id="479" name="Google Shape;479;g1521fe31c41_2_6"/>
          <p:cNvSpPr txBox="1"/>
          <p:nvPr/>
        </p:nvSpPr>
        <p:spPr>
          <a:xfrm>
            <a:off x="4609675" y="4371418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Trained &amp; Tested Model; Determined Accuracy</a:t>
            </a:r>
            <a:endParaRPr/>
          </a:p>
        </p:txBody>
      </p:sp>
      <p:sp>
        <p:nvSpPr>
          <p:cNvPr id="480" name="Google Shape;480;g1521fe31c41_2_6"/>
          <p:cNvSpPr txBox="1"/>
          <p:nvPr/>
        </p:nvSpPr>
        <p:spPr>
          <a:xfrm>
            <a:off x="4645297" y="3553252"/>
            <a:ext cx="14379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to Split data into Train and Test</a:t>
            </a:r>
            <a:endParaRPr/>
          </a:p>
        </p:txBody>
      </p:sp>
      <p:sp>
        <p:nvSpPr>
          <p:cNvPr id="481" name="Google Shape;481;g1521fe31c41_2_6"/>
          <p:cNvSpPr txBox="1"/>
          <p:nvPr/>
        </p:nvSpPr>
        <p:spPr>
          <a:xfrm>
            <a:off x="7483309" y="2030243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Debugged &amp; Tested - Fixed Multiple File Errors</a:t>
            </a:r>
            <a:endParaRPr/>
          </a:p>
        </p:txBody>
      </p:sp>
      <p:sp>
        <p:nvSpPr>
          <p:cNvPr id="482" name="Google Shape;482;g1521fe31c41_2_6"/>
          <p:cNvSpPr txBox="1"/>
          <p:nvPr/>
        </p:nvSpPr>
        <p:spPr>
          <a:xfrm>
            <a:off x="3556962" y="3449198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1521fe31c41_2_6"/>
          <p:cNvSpPr txBox="1"/>
          <p:nvPr/>
        </p:nvSpPr>
        <p:spPr>
          <a:xfrm>
            <a:off x="3556962" y="4225395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1521fe31c41_2_6"/>
          <p:cNvSpPr txBox="1"/>
          <p:nvPr/>
        </p:nvSpPr>
        <p:spPr>
          <a:xfrm>
            <a:off x="6708904" y="1888966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1521fe31c41_2_6"/>
          <p:cNvSpPr txBox="1"/>
          <p:nvPr/>
        </p:nvSpPr>
        <p:spPr>
          <a:xfrm>
            <a:off x="6681954" y="2713041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10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1521fe31c41_2_6"/>
          <p:cNvSpPr txBox="1"/>
          <p:nvPr/>
        </p:nvSpPr>
        <p:spPr>
          <a:xfrm>
            <a:off x="6708904" y="3460916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g1521fe31c41_2_6"/>
          <p:cNvSpPr txBox="1"/>
          <p:nvPr/>
        </p:nvSpPr>
        <p:spPr>
          <a:xfrm>
            <a:off x="6708904" y="4223054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1521fe31c41_2_6"/>
          <p:cNvSpPr txBox="1"/>
          <p:nvPr/>
        </p:nvSpPr>
        <p:spPr>
          <a:xfrm>
            <a:off x="7483309" y="2737843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Modified Code to Use Normalized Radiance Instead</a:t>
            </a:r>
            <a:endParaRPr/>
          </a:p>
        </p:txBody>
      </p:sp>
      <p:sp>
        <p:nvSpPr>
          <p:cNvPr id="489" name="Google Shape;489;g1521fe31c41_2_6"/>
          <p:cNvSpPr txBox="1"/>
          <p:nvPr/>
        </p:nvSpPr>
        <p:spPr>
          <a:xfrm>
            <a:off x="7483309" y="3462381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for Classification Map</a:t>
            </a:r>
            <a:endParaRPr/>
          </a:p>
        </p:txBody>
      </p:sp>
      <p:sp>
        <p:nvSpPr>
          <p:cNvPr id="490" name="Google Shape;490;g1521fe31c41_2_6"/>
          <p:cNvSpPr txBox="1"/>
          <p:nvPr/>
        </p:nvSpPr>
        <p:spPr>
          <a:xfrm>
            <a:off x="7483309" y="4254643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Selected Images from EMIT Mission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521fe31c41_2_78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496" name="Google Shape;496;g1521fe31c41_2_78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Developing the Program</a:t>
            </a:r>
            <a:endParaRPr/>
          </a:p>
        </p:txBody>
      </p:sp>
      <p:pic>
        <p:nvPicPr>
          <p:cNvPr id="497" name="Google Shape;497;g1521fe31c41_2_7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4996" y="6446884"/>
            <a:ext cx="305942" cy="9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g1521fe31c41_2_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8575" y="1787525"/>
            <a:ext cx="1675384" cy="336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g1521fe31c41_2_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2900" y="1776308"/>
            <a:ext cx="1675376" cy="3367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515d35e3a4_0_40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505" name="Google Shape;505;g1515d35e3a4_0_40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Developing the Program Part 2</a:t>
            </a:r>
            <a:endParaRPr/>
          </a:p>
        </p:txBody>
      </p:sp>
      <p:sp>
        <p:nvSpPr>
          <p:cNvPr id="506" name="Google Shape;506;g1515d35e3a4_0_40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4</a:t>
            </a:fld>
            <a:endParaRPr/>
          </a:p>
        </p:txBody>
      </p:sp>
      <p:pic>
        <p:nvPicPr>
          <p:cNvPr id="507" name="Google Shape;507;g1515d35e3a4_0_4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94996" y="6446884"/>
            <a:ext cx="305942" cy="91223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g1515d35e3a4_0_40"/>
          <p:cNvSpPr txBox="1"/>
          <p:nvPr/>
        </p:nvSpPr>
        <p:spPr>
          <a:xfrm>
            <a:off x="269973" y="1910695"/>
            <a:ext cx="7224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515d35e3a4_0_40"/>
          <p:cNvSpPr txBox="1"/>
          <p:nvPr/>
        </p:nvSpPr>
        <p:spPr>
          <a:xfrm>
            <a:off x="1240171" y="2075448"/>
            <a:ext cx="1584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Annotated EMIT Images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1515d35e3a4_0_40"/>
          <p:cNvSpPr txBox="1"/>
          <p:nvPr/>
        </p:nvSpPr>
        <p:spPr>
          <a:xfrm>
            <a:off x="257639" y="2652170"/>
            <a:ext cx="7317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g1515d35e3a4_0_40"/>
          <p:cNvSpPr txBox="1"/>
          <p:nvPr/>
        </p:nvSpPr>
        <p:spPr>
          <a:xfrm>
            <a:off x="269973" y="3474916"/>
            <a:ext cx="719400" cy="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g1515d35e3a4_0_40"/>
          <p:cNvSpPr txBox="1"/>
          <p:nvPr/>
        </p:nvSpPr>
        <p:spPr>
          <a:xfrm>
            <a:off x="272858" y="4255412"/>
            <a:ext cx="7167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g1515d35e3a4_0_40"/>
          <p:cNvSpPr txBox="1"/>
          <p:nvPr/>
        </p:nvSpPr>
        <p:spPr>
          <a:xfrm>
            <a:off x="3560590" y="1910695"/>
            <a:ext cx="7062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g1515d35e3a4_0_40"/>
          <p:cNvSpPr txBox="1"/>
          <p:nvPr/>
        </p:nvSpPr>
        <p:spPr>
          <a:xfrm>
            <a:off x="3556962" y="2673001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g1515d35e3a4_0_40"/>
          <p:cNvSpPr txBox="1"/>
          <p:nvPr/>
        </p:nvSpPr>
        <p:spPr>
          <a:xfrm>
            <a:off x="1240169" y="2719777"/>
            <a:ext cx="15846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Modified Code to Train/Test on Multiple Images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g1515d35e3a4_0_40"/>
          <p:cNvSpPr txBox="1"/>
          <p:nvPr/>
        </p:nvSpPr>
        <p:spPr>
          <a:xfrm>
            <a:off x="1240170" y="3629452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Re-Annotated Ten Images due to Location Errors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g1515d35e3a4_0_40"/>
          <p:cNvSpPr txBox="1"/>
          <p:nvPr/>
        </p:nvSpPr>
        <p:spPr>
          <a:xfrm>
            <a:off x="1273068" y="4360949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Tested Different Models to Improve Accuracy</a:t>
            </a:r>
            <a:endParaRPr/>
          </a:p>
        </p:txBody>
      </p:sp>
      <p:sp>
        <p:nvSpPr>
          <p:cNvPr id="518" name="Google Shape;518;g1515d35e3a4_0_40"/>
          <p:cNvSpPr txBox="1"/>
          <p:nvPr/>
        </p:nvSpPr>
        <p:spPr>
          <a:xfrm>
            <a:off x="4572000" y="1999248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Developed Code to Apply Model to Non-Annotated Images</a:t>
            </a:r>
            <a:endParaRPr/>
          </a:p>
        </p:txBody>
      </p:sp>
      <p:sp>
        <p:nvSpPr>
          <p:cNvPr id="519" name="Google Shape;519;g1515d35e3a4_0_40"/>
          <p:cNvSpPr txBox="1"/>
          <p:nvPr/>
        </p:nvSpPr>
        <p:spPr>
          <a:xfrm>
            <a:off x="4572000" y="2814050"/>
            <a:ext cx="1584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Debugged &amp; Tested</a:t>
            </a:r>
            <a:endParaRPr/>
          </a:p>
        </p:txBody>
      </p:sp>
      <p:sp>
        <p:nvSpPr>
          <p:cNvPr id="520" name="Google Shape;520;g1515d35e3a4_0_40"/>
          <p:cNvSpPr txBox="1"/>
          <p:nvPr/>
        </p:nvSpPr>
        <p:spPr>
          <a:xfrm>
            <a:off x="4645297" y="3553252"/>
            <a:ext cx="14379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1"/>
              <a:t>Attempted Methods to Improve Performance</a:t>
            </a:r>
            <a:endParaRPr sz="1000" b="1"/>
          </a:p>
        </p:txBody>
      </p:sp>
      <p:sp>
        <p:nvSpPr>
          <p:cNvPr id="521" name="Google Shape;521;g1515d35e3a4_0_40"/>
          <p:cNvSpPr txBox="1"/>
          <p:nvPr/>
        </p:nvSpPr>
        <p:spPr>
          <a:xfrm>
            <a:off x="3556962" y="3449198"/>
            <a:ext cx="7098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6775" tIns="26775" rIns="26775" bIns="26775" anchor="t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rial"/>
              <a:buNone/>
            </a:pPr>
            <a:r>
              <a:rPr lang="en-US" sz="3800" b="1"/>
              <a:t>19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38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22" cy="2504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527" name="Google Shape;527;p138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22" cy="8146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Code</a:t>
            </a:r>
            <a:endParaRPr/>
          </a:p>
        </p:txBody>
      </p:sp>
      <p:sp>
        <p:nvSpPr>
          <p:cNvPr id="528" name="Google Shape;528;p138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166" cy="189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5</a:t>
            </a:fld>
            <a:endParaRPr/>
          </a:p>
        </p:txBody>
      </p:sp>
      <p:pic>
        <p:nvPicPr>
          <p:cNvPr id="529" name="Google Shape;529;p13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00" y="1763100"/>
            <a:ext cx="3255424" cy="3362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31" name="Google Shape;531;p1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0750" y="1763088"/>
            <a:ext cx="4220073" cy="3362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515d35e3a4_0_156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537" name="Google Shape;537;g1515d35e3a4_0_156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Code</a:t>
            </a:r>
            <a:endParaRPr/>
          </a:p>
        </p:txBody>
      </p:sp>
      <p:sp>
        <p:nvSpPr>
          <p:cNvPr id="538" name="Google Shape;538;g1515d35e3a4_0_156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6</a:t>
            </a:fld>
            <a:endParaRPr/>
          </a:p>
        </p:txBody>
      </p:sp>
      <p:pic>
        <p:nvPicPr>
          <p:cNvPr id="539" name="Google Shape;539;g1515d35e3a4_0_15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g1515d35e3a4_0_1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775" y="1769150"/>
            <a:ext cx="4856412" cy="3374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1" name="Google Shape;541;g1515d35e3a4_0_1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5975" y="1769150"/>
            <a:ext cx="3914025" cy="337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515d35e3a4_0_167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547" name="Google Shape;547;g1515d35e3a4_0_167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Code</a:t>
            </a:r>
            <a:endParaRPr/>
          </a:p>
        </p:txBody>
      </p:sp>
      <p:sp>
        <p:nvSpPr>
          <p:cNvPr id="548" name="Google Shape;548;g1515d35e3a4_0_167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7</a:t>
            </a:fld>
            <a:endParaRPr/>
          </a:p>
        </p:txBody>
      </p:sp>
      <p:pic>
        <p:nvPicPr>
          <p:cNvPr id="549" name="Google Shape;549;g1515d35e3a4_0_16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g1515d35e3a4_0_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1" y="1789700"/>
            <a:ext cx="3514176" cy="335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g1515d35e3a4_0_1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7975" y="1789699"/>
            <a:ext cx="5031905" cy="3353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515d35e3a4_0_178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557" name="Google Shape;557;g1515d35e3a4_0_178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Code</a:t>
            </a:r>
            <a:endParaRPr/>
          </a:p>
        </p:txBody>
      </p:sp>
      <p:sp>
        <p:nvSpPr>
          <p:cNvPr id="558" name="Google Shape;558;g1515d35e3a4_0_178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8</a:t>
            </a:fld>
            <a:endParaRPr/>
          </a:p>
        </p:txBody>
      </p:sp>
      <p:pic>
        <p:nvPicPr>
          <p:cNvPr id="559" name="Google Shape;559;g1515d35e3a4_0_17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g1515d35e3a4_0_1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86700"/>
            <a:ext cx="5278950" cy="335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g1515d35e3a4_0_1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8950" y="1786700"/>
            <a:ext cx="3865049" cy="335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515d35e3a4_0_198"/>
          <p:cNvSpPr txBox="1">
            <a:spLocks noGrp="1"/>
          </p:cNvSpPr>
          <p:nvPr>
            <p:ph type="body" idx="1"/>
          </p:nvPr>
        </p:nvSpPr>
        <p:spPr>
          <a:xfrm>
            <a:off x="415639" y="271780"/>
            <a:ext cx="8312700" cy="2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-US"/>
              <a:t>EMIT Mission</a:t>
            </a:r>
            <a:endParaRPr/>
          </a:p>
        </p:txBody>
      </p:sp>
      <p:sp>
        <p:nvSpPr>
          <p:cNvPr id="567" name="Google Shape;567;g1515d35e3a4_0_198"/>
          <p:cNvSpPr txBox="1">
            <a:spLocks noGrp="1"/>
          </p:cNvSpPr>
          <p:nvPr>
            <p:ph type="body" idx="2"/>
          </p:nvPr>
        </p:nvSpPr>
        <p:spPr>
          <a:xfrm>
            <a:off x="415639" y="822812"/>
            <a:ext cx="8312700" cy="8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900" rIns="0" bIns="1219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-US"/>
              <a:t>Task 2: Code</a:t>
            </a:r>
            <a:endParaRPr/>
          </a:p>
        </p:txBody>
      </p:sp>
      <p:sp>
        <p:nvSpPr>
          <p:cNvPr id="568" name="Google Shape;568;g1515d35e3a4_0_198"/>
          <p:cNvSpPr txBox="1">
            <a:spLocks noGrp="1"/>
          </p:cNvSpPr>
          <p:nvPr>
            <p:ph type="sldNum" idx="12"/>
          </p:nvPr>
        </p:nvSpPr>
        <p:spPr>
          <a:xfrm>
            <a:off x="181807" y="4815217"/>
            <a:ext cx="882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0800" rIns="0" bIns="50800" anchor="b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9</a:t>
            </a:fld>
            <a:endParaRPr/>
          </a:p>
        </p:txBody>
      </p:sp>
      <p:pic>
        <p:nvPicPr>
          <p:cNvPr id="569" name="Google Shape;569;g1515d35e3a4_0_19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53945" y="4894530"/>
            <a:ext cx="305942" cy="91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g1515d35e3a4_0_1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775850"/>
            <a:ext cx="4753674" cy="336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g1515d35e3a4_0_1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3675" y="2997825"/>
            <a:ext cx="4390323" cy="95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JPL-Theme-16x9-2021-v1.">
  <a:themeElements>
    <a:clrScheme name="JPL Theme Color">
      <a:dk1>
        <a:srgbClr val="29292A"/>
      </a:dk1>
      <a:lt1>
        <a:srgbClr val="FFFFFF"/>
      </a:lt1>
      <a:dk2>
        <a:srgbClr val="004461"/>
      </a:dk2>
      <a:lt2>
        <a:srgbClr val="E7E6E6"/>
      </a:lt2>
      <a:accent1>
        <a:srgbClr val="C1152C"/>
      </a:accent1>
      <a:accent2>
        <a:srgbClr val="400706"/>
      </a:accent2>
      <a:accent3>
        <a:srgbClr val="94A9C2"/>
      </a:accent3>
      <a:accent4>
        <a:srgbClr val="E73A53"/>
      </a:accent4>
      <a:accent5>
        <a:srgbClr val="0B3C90"/>
      </a:accent5>
      <a:accent6>
        <a:srgbClr val="489FDE"/>
      </a:accent6>
      <a:hlink>
        <a:srgbClr val="0563C1"/>
      </a:hlink>
      <a:folHlink>
        <a:srgbClr val="5F346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543</Words>
  <Application>Microsoft Macintosh PowerPoint</Application>
  <PresentationFormat>On-screen Show (16:9)</PresentationFormat>
  <Paragraphs>118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Helvetica Neue</vt:lpstr>
      <vt:lpstr>Arial</vt:lpstr>
      <vt:lpstr>Inter</vt:lpstr>
      <vt:lpstr>Inter Light</vt:lpstr>
      <vt:lpstr>JPL-Theme-16x9-2021-v1.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geibet@yahoo.com</dc:creator>
  <cp:lastModifiedBy>Sehgal, Purvi (US 382B-Affiliate)</cp:lastModifiedBy>
  <cp:revision>3</cp:revision>
  <dcterms:created xsi:type="dcterms:W3CDTF">2021-08-17T09:18:50Z</dcterms:created>
  <dcterms:modified xsi:type="dcterms:W3CDTF">2022-09-09T02:06:48Z</dcterms:modified>
</cp:coreProperties>
</file>